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8" r:id="rId3"/>
    <p:sldId id="256" r:id="rId4"/>
    <p:sldId id="286" r:id="rId5"/>
    <p:sldId id="287" r:id="rId6"/>
    <p:sldId id="258" r:id="rId7"/>
    <p:sldId id="260" r:id="rId8"/>
    <p:sldId id="261" r:id="rId9"/>
    <p:sldId id="271" r:id="rId10"/>
    <p:sldId id="272" r:id="rId11"/>
    <p:sldId id="262" r:id="rId12"/>
    <p:sldId id="263" r:id="rId13"/>
    <p:sldId id="265" r:id="rId14"/>
    <p:sldId id="273" r:id="rId15"/>
    <p:sldId id="267" r:id="rId16"/>
    <p:sldId id="268" r:id="rId17"/>
    <p:sldId id="274" r:id="rId18"/>
    <p:sldId id="270" r:id="rId19"/>
    <p:sldId id="269" r:id="rId20"/>
    <p:sldId id="283" r:id="rId21"/>
    <p:sldId id="275" r:id="rId22"/>
    <p:sldId id="266" r:id="rId23"/>
    <p:sldId id="284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0033"/>
    <a:srgbClr val="0000FF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AF4E8-B89B-4634-B5DA-715764A433E8}" type="datetimeFigureOut">
              <a:rPr lang="en-US" smtClean="0"/>
              <a:t>06/03/2016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FA5E1-7555-40DA-9F45-E9871C64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FA5E1-7555-40DA-9F45-E9871C649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9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EB60-7670-4661-82C0-61FF3740F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1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D831-A1CC-4A96-AAD6-80D7DC40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7EEC-33E3-48C2-B1A7-88BE2BDED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29138-504E-46EB-82D2-DB0C9AF58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D27D-AD98-4B4B-BD4B-F21A4F53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EA8E-3D35-4F1D-B108-E7AFEE9E6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8F80-352C-4720-AB7F-A34131D8B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3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8FC1-650A-4AAB-9CD3-0B0A58B34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5A96-CEEC-400A-86CD-41F9DBBE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8695-FB17-43D7-A6C0-5333049FA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74A5-DC1F-476D-9DB8-10C255781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700B-31AE-49EC-91F4-D936609C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593D-6A3D-4370-95E7-F1D392A96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8B2859D3-2271-4571-9894-E870AA766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D:\Tieng%20Anh%209\Because%20I%20love%20you%20-%20Stevie%20B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GOC_MINH\GADT%20NINE\nhac%20nen.mp3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23.xml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NGOC_MINH\GADT%20NINE\Because%20I%20love%20you%20-%20Stevie%20B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6834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45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686800" cy="3200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strangelo Edessa" pitchFamily="66" charset="0"/>
                <a:ea typeface="Impact"/>
                <a:cs typeface="Estrangelo Edessa" pitchFamily="66" charset="0"/>
              </a:rPr>
              <a:t>WELCOME TO OUR CLASS </a:t>
            </a:r>
          </a:p>
        </p:txBody>
      </p:sp>
      <p:pic>
        <p:nvPicPr>
          <p:cNvPr id="3085" name="Because I love you - Stevie B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e Cascades – Rhythm Of The Rai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95600" y="5467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none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3.Join the sentences. Use the words in bracket.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 u="none">
                <a:solidFill>
                  <a:srgbClr val="0000FF"/>
                </a:solidFill>
              </a:rPr>
              <a:t>b. We don’t have a Mother’s Day in Viet Nam . Dad and I have special gifts and parties for mom every year on the 8</a:t>
            </a:r>
            <a:r>
              <a:rPr lang="en-US" sz="1400" b="1" u="none" baseline="30000">
                <a:solidFill>
                  <a:srgbClr val="0000FF"/>
                </a:solidFill>
              </a:rPr>
              <a:t>th</a:t>
            </a:r>
            <a:r>
              <a:rPr lang="en-US" sz="1400" b="1" u="none">
                <a:solidFill>
                  <a:srgbClr val="0000FF"/>
                </a:solidFill>
              </a:rPr>
              <a:t> of March. (although)</a:t>
            </a: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400" b="1" u="none">
                <a:solidFill>
                  <a:srgbClr val="0000FF"/>
                </a:solidFill>
              </a:rPr>
              <a:t>c. We went to Ha Noi to watch the parade on National Day last year. We live in Nam Dinh. (even though)</a:t>
            </a: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400" b="1" u="none">
                <a:solidFill>
                  <a:srgbClr val="0000FF"/>
                </a:solidFill>
              </a:rPr>
              <a:t>d. Many tourists enjoy festival in Viet Nam. Tourists do not understand Vietnamese cultures very much.  (though)</a:t>
            </a: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400" b="1" u="none">
                <a:solidFill>
                  <a:srgbClr val="0000FF"/>
                </a:solidFill>
              </a:rPr>
              <a:t>e. In Australia, Christmas season is in summer. The Australian enjoy Christmas as much as people in European countries do . (even though).</a:t>
            </a: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400" b="1" u="none">
                <a:solidFill>
                  <a:srgbClr val="0000FF"/>
                </a:solidFill>
              </a:rPr>
              <a:t>f. Jim could see the main part of the show. He came to the show late due to the traffic jam. (although).</a:t>
            </a: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1400" b="1" u="none">
              <a:solidFill>
                <a:srgbClr val="0000FF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0" y="126365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Although</a:t>
            </a:r>
            <a:r>
              <a:rPr lang="en-US" b="1" u="none"/>
              <a:t> we don’t have a Mother’s Day in Viet Nam</a:t>
            </a:r>
            <a:r>
              <a:rPr lang="en-US" b="1" u="none">
                <a:solidFill>
                  <a:srgbClr val="FF0066"/>
                </a:solidFill>
              </a:rPr>
              <a:t>,</a:t>
            </a:r>
            <a:r>
              <a:rPr lang="en-US" b="1" u="none"/>
              <a:t> Dad and I have special gifts and parties for mom every year on the 8th of March.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0" y="21780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We went to Ha Noi to watch the parade on National Day last year </a:t>
            </a:r>
            <a:r>
              <a:rPr lang="en-US" b="1" u="none">
                <a:solidFill>
                  <a:srgbClr val="FF0066"/>
                </a:solidFill>
              </a:rPr>
              <a:t>even though</a:t>
            </a:r>
            <a:r>
              <a:rPr lang="en-US" b="1" u="none"/>
              <a:t> we live in Nam Dinh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0" y="3321050"/>
            <a:ext cx="937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>
                <a:solidFill>
                  <a:srgbClr val="0000FF"/>
                </a:solidFill>
              </a:rPr>
              <a:t>Many tourists</a:t>
            </a:r>
            <a:r>
              <a:rPr lang="en-US" b="1" u="none"/>
              <a:t> enjoy festival in Viet Nam </a:t>
            </a:r>
            <a:r>
              <a:rPr lang="en-US" b="1" u="none">
                <a:solidFill>
                  <a:srgbClr val="FF0066"/>
                </a:solidFill>
              </a:rPr>
              <a:t>though</a:t>
            </a:r>
            <a:r>
              <a:rPr lang="en-US" b="1" u="none"/>
              <a:t> </a:t>
            </a:r>
            <a:r>
              <a:rPr lang="en-US" b="1" u="none">
                <a:solidFill>
                  <a:srgbClr val="0000FF"/>
                </a:solidFill>
              </a:rPr>
              <a:t>they</a:t>
            </a:r>
            <a:r>
              <a:rPr lang="en-US" b="1" u="none"/>
              <a:t> do not understand Vietnamese culture very much.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0" y="45402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Even though</a:t>
            </a:r>
            <a:r>
              <a:rPr lang="en-US" b="1" u="none"/>
              <a:t> in Australia, Christmas season is in summer</a:t>
            </a:r>
            <a:r>
              <a:rPr lang="en-US" b="1" u="none">
                <a:solidFill>
                  <a:srgbClr val="FF0066"/>
                </a:solidFill>
              </a:rPr>
              <a:t>,</a:t>
            </a:r>
            <a:r>
              <a:rPr lang="en-US" b="1" u="none"/>
              <a:t> the Australians enjoy Christmas as much as people in European countries do.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0" y="54546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Jim could see the main part of the show </a:t>
            </a:r>
            <a:r>
              <a:rPr lang="en-US" b="1" u="none">
                <a:solidFill>
                  <a:srgbClr val="FF0066"/>
                </a:solidFill>
              </a:rPr>
              <a:t>although</a:t>
            </a:r>
            <a:r>
              <a:rPr lang="en-US" b="1" u="none"/>
              <a:t> he came to the show late due to the traffic jam.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3" grpId="0" animBg="1"/>
      <p:bldP spid="20494" grpId="0"/>
      <p:bldP spid="20495" grpId="0"/>
      <p:bldP spid="20497" grpId="0"/>
      <p:bldP spid="20499" grpId="0"/>
      <p:bldP spid="20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286000" y="8382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none"/>
              <a:t>a. Although Mrs Thoa was tired, ……………………………………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209800" y="29718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none"/>
              <a:t>b.Even though Liz has an exam tomorrow,……………………….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none"/>
              <a:t>c. It rained yesterday, although………………………………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0" y="126365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Although Mrs Thoa was tired, she helped Tuan with his homework.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09800" y="347345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Even though Liz has an exam tomorrow, she is still watching TV now.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209800" y="606425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It rained yesterday although the weather bureau predicted fine weather.</a:t>
            </a:r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76200" y="904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a/</a:t>
            </a:r>
            <a:r>
              <a:rPr lang="en-US" b="1" u="none"/>
              <a:t> help / Tuan / homework</a:t>
            </a:r>
            <a:endParaRPr lang="en-US" b="1"/>
          </a:p>
        </p:txBody>
      </p:sp>
      <p:sp>
        <p:nvSpPr>
          <p:cNvPr id="12300" name="Text Box 21"/>
          <p:cNvSpPr txBox="1">
            <a:spLocks noChangeArrowheads="1"/>
          </p:cNvSpPr>
          <p:nvPr/>
        </p:nvSpPr>
        <p:spPr bwMode="auto">
          <a:xfrm>
            <a:off x="0" y="2438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b/ </a:t>
            </a:r>
            <a:r>
              <a:rPr lang="en-US" b="1" u="none"/>
              <a:t>watch / TV</a:t>
            </a:r>
            <a:endParaRPr lang="en-US" b="1"/>
          </a:p>
        </p:txBody>
      </p:sp>
      <p:sp>
        <p:nvSpPr>
          <p:cNvPr id="12301" name="Text Box 22"/>
          <p:cNvSpPr txBox="1">
            <a:spLocks noChangeArrowheads="1"/>
          </p:cNvSpPr>
          <p:nvPr/>
        </p:nvSpPr>
        <p:spPr bwMode="auto">
          <a:xfrm>
            <a:off x="0" y="48768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c/ </a:t>
            </a:r>
            <a:r>
              <a:rPr lang="en-US" b="1" u="none"/>
              <a:t>the weather bureau / predict fine weather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/>
      <p:bldP spid="9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895600" y="9906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none"/>
              <a:t>d. …………………………. though he wasn’t very hungry.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895600" y="441960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none"/>
              <a:t>e. Even though the keyboard wasn’t working well ………………………………………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Ba ate a lot of food</a:t>
            </a:r>
            <a:r>
              <a:rPr lang="en-US" b="1" u="none">
                <a:solidFill>
                  <a:srgbClr val="FF0066"/>
                </a:solidFill>
              </a:rPr>
              <a:t> though</a:t>
            </a:r>
            <a:r>
              <a:rPr lang="en-US" b="1" u="none"/>
              <a:t> he wasn’t very hungry.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895600" y="53022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Even though</a:t>
            </a:r>
            <a:r>
              <a:rPr lang="en-US" b="1" u="none"/>
              <a:t> the key board wasn’t  working well</a:t>
            </a:r>
            <a:r>
              <a:rPr lang="en-US" b="1" u="none">
                <a:solidFill>
                  <a:srgbClr val="FF0066"/>
                </a:solidFill>
              </a:rPr>
              <a:t>, </a:t>
            </a:r>
            <a:r>
              <a:rPr lang="en-US" b="1" u="none"/>
              <a:t>Mary tried to finish her letter.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304800" y="42052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e/ </a:t>
            </a:r>
            <a:r>
              <a:rPr lang="en-US" b="1" u="none"/>
              <a:t>finish  / / letter</a:t>
            </a:r>
            <a:endParaRPr lang="en-US"/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152400" y="609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d</a:t>
            </a:r>
            <a:r>
              <a:rPr lang="en-US" b="1" u="none"/>
              <a:t>/ Ba / eat / lot /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IL1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828800" y="762000"/>
            <a:ext cx="5486400" cy="495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3600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Centur"/>
              </a:rPr>
              <a:t>Lucky number</a:t>
            </a:r>
          </a:p>
        </p:txBody>
      </p:sp>
      <p:pic>
        <p:nvPicPr>
          <p:cNvPr id="12297" name="nhac n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78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676400"/>
            <a:ext cx="2057400" cy="1371600"/>
          </a:xfrm>
          <a:prstGeom prst="actionButtonBlank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1</a:t>
            </a:r>
          </a:p>
        </p:txBody>
      </p:sp>
      <p:sp>
        <p:nvSpPr>
          <p:cNvPr id="21522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3600" y="1752600"/>
            <a:ext cx="1905000" cy="12954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2</a:t>
            </a:r>
          </a:p>
        </p:txBody>
      </p:sp>
      <p:sp>
        <p:nvSpPr>
          <p:cNvPr id="21524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1752600"/>
            <a:ext cx="2057400" cy="1295400"/>
          </a:xfrm>
          <a:prstGeom prst="actionButtonBlank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3</a:t>
            </a:r>
          </a:p>
        </p:txBody>
      </p:sp>
      <p:sp>
        <p:nvSpPr>
          <p:cNvPr id="21526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1752600"/>
            <a:ext cx="2133600" cy="12954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4</a:t>
            </a:r>
          </a:p>
        </p:txBody>
      </p:sp>
      <p:sp>
        <p:nvSpPr>
          <p:cNvPr id="21528" name="AutoShape 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124200"/>
            <a:ext cx="1981200" cy="13716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5</a:t>
            </a:r>
          </a:p>
        </p:txBody>
      </p:sp>
      <p:sp>
        <p:nvSpPr>
          <p:cNvPr id="21530" name="AutoShape 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3200400"/>
            <a:ext cx="2057400" cy="1295400"/>
          </a:xfrm>
          <a:prstGeom prst="actionButtonBlank">
            <a:avLst/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800" b="1" u="none"/>
              <a:t>6</a:t>
            </a:r>
          </a:p>
        </p:txBody>
      </p:sp>
      <p:sp>
        <p:nvSpPr>
          <p:cNvPr id="21532" name="AutoShape 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3276600"/>
            <a:ext cx="1981200" cy="1295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7</a:t>
            </a:r>
          </a:p>
        </p:txBody>
      </p:sp>
      <p:sp>
        <p:nvSpPr>
          <p:cNvPr id="21535" name="AutoShape 3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3200400"/>
            <a:ext cx="2209800" cy="1295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8800" b="1" u="none"/>
              <a:t>8</a:t>
            </a:r>
          </a:p>
        </p:txBody>
      </p:sp>
      <p:sp>
        <p:nvSpPr>
          <p:cNvPr id="15370" name="AutoShape 3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990600" cy="1143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5"/>
                  </p:tgtEl>
                </p:cond>
              </p:nextCondLst>
            </p:seq>
          </p:childTnLst>
        </p:cTn>
      </p:par>
    </p:tnLst>
    <p:bldLst>
      <p:bldP spid="21510" grpId="0" animBg="1"/>
      <p:bldP spid="21522" grpId="0" animBg="1"/>
      <p:bldP spid="21524" grpId="0" animBg="1"/>
      <p:bldP spid="21526" grpId="0" animBg="1"/>
      <p:bldP spid="21528" grpId="0" animBg="1"/>
      <p:bldP spid="21530" grpId="0" animBg="1"/>
      <p:bldP spid="21532" grpId="0" animBg="1"/>
      <p:bldP spid="215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0" y="1752600"/>
            <a:ext cx="8839200" cy="2971800"/>
          </a:xfrm>
          <a:prstGeom prst="star24">
            <a:avLst>
              <a:gd name="adj" fmla="val 45116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u="none"/>
              <a:t>Easter is a joyful festival _______ is celebrated in many countries.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67200" y="27574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none">
                <a:solidFill>
                  <a:srgbClr val="FF0066"/>
                </a:solidFill>
              </a:rPr>
              <a:t>which </a:t>
            </a:r>
          </a:p>
        </p:txBody>
      </p:sp>
      <p:sp>
        <p:nvSpPr>
          <p:cNvPr id="16389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96000"/>
            <a:ext cx="17526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10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8458200" cy="8223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u="none">
                <a:solidFill>
                  <a:schemeClr val="bg1"/>
                </a:solidFill>
              </a:rPr>
              <a:t>Linda is giving her Mom the present ______ was bought yesterday</a:t>
            </a:r>
            <a:r>
              <a:rPr lang="en-US" sz="2400" u="none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41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14478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953000" y="228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which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451725" y="3770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 u="none"/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1816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Lucky number</a:t>
            </a:r>
          </a:p>
        </p:txBody>
      </p:sp>
      <p:sp>
        <p:nvSpPr>
          <p:cNvPr id="1843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019800"/>
            <a:ext cx="1524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0" name="j021256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2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2286000"/>
            <a:ext cx="9144000" cy="2057400"/>
          </a:xfrm>
          <a:prstGeom prst="ribbon">
            <a:avLst>
              <a:gd name="adj1" fmla="val 12500"/>
              <a:gd name="adj2" fmla="val 71769"/>
            </a:avLst>
          </a:prstGeom>
          <a:solidFill>
            <a:schemeClr val="bg1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219200" y="28194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/>
              <a:t>Ba ate a lot of food _______he wasn’t very hungry</a:t>
            </a:r>
            <a:r>
              <a:rPr lang="en-US" sz="3200" u="none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46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248400"/>
            <a:ext cx="17526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81600" y="28336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though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0" y="1981200"/>
            <a:ext cx="9144000" cy="14335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u="none"/>
              <a:t>___________</a:t>
            </a:r>
            <a:r>
              <a:rPr lang="en-US" sz="2800" u="none"/>
              <a:t>there are many celebrations throughout the year, Tet or Lunar New year holiday is the most celebration for Vietnamese people.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1828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/>
              <a:t>Because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667000" y="3810000"/>
            <a:ext cx="19812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/>
              <a:t>Although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5105400" y="3810000"/>
            <a:ext cx="11430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/>
              <a:t> But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781800" y="3810000"/>
            <a:ext cx="1143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/>
              <a:t> So</a:t>
            </a:r>
          </a:p>
        </p:txBody>
      </p:sp>
      <p:sp>
        <p:nvSpPr>
          <p:cNvPr id="20488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2205E-6 L -0.25 -0.24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2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7848600" cy="762000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RHYTHM OF THE RAIN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449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none" dirty="0" smtClean="0"/>
              <a:t>Listen </a:t>
            </a:r>
            <a:r>
              <a:rPr lang="en-US" sz="2000" u="none" dirty="0"/>
              <a:t>to the rhythm of the falling rain</a:t>
            </a:r>
            <a:br>
              <a:rPr lang="en-US" sz="2000" u="none" dirty="0"/>
            </a:br>
            <a:r>
              <a:rPr lang="en-US" sz="2000" u="none" dirty="0"/>
              <a:t>Telling me just what a fool I've been</a:t>
            </a:r>
            <a:br>
              <a:rPr lang="en-US" sz="2000" u="none" dirty="0"/>
            </a:br>
            <a:r>
              <a:rPr lang="en-US" sz="2000" u="none" dirty="0"/>
              <a:t>I wish that it would go and let me cry in vain</a:t>
            </a:r>
            <a:br>
              <a:rPr lang="en-US" sz="2000" u="none" dirty="0"/>
            </a:br>
            <a:r>
              <a:rPr lang="en-US" sz="2000" u="none" dirty="0"/>
              <a:t>And let me be alone again</a:t>
            </a:r>
            <a:br>
              <a:rPr lang="en-US" sz="2000" u="none" dirty="0"/>
            </a:br>
            <a:r>
              <a:rPr lang="en-US" sz="2000" u="none" dirty="0"/>
              <a:t/>
            </a:r>
            <a:br>
              <a:rPr lang="en-US" sz="2000" u="none" dirty="0"/>
            </a:br>
            <a:r>
              <a:rPr lang="en-US" sz="2000" u="none" dirty="0"/>
              <a:t>The only girl I care about has gone away</a:t>
            </a:r>
            <a:br>
              <a:rPr lang="en-US" sz="2000" u="none" dirty="0"/>
            </a:br>
            <a:r>
              <a:rPr lang="en-US" sz="2000" u="none" dirty="0"/>
              <a:t>Looking for a brand new start</a:t>
            </a:r>
            <a:br>
              <a:rPr lang="en-US" sz="2000" u="none" dirty="0"/>
            </a:br>
            <a:r>
              <a:rPr lang="en-US" sz="2000" u="none" dirty="0"/>
              <a:t>But little does she know</a:t>
            </a:r>
            <a:br>
              <a:rPr lang="en-US" sz="2000" u="none" dirty="0"/>
            </a:br>
            <a:r>
              <a:rPr lang="en-US" sz="2000" u="none" dirty="0"/>
              <a:t>That when she left that day</a:t>
            </a:r>
            <a:br>
              <a:rPr lang="en-US" sz="2000" u="none" dirty="0"/>
            </a:br>
            <a:r>
              <a:rPr lang="en-US" sz="2000" u="none" dirty="0"/>
              <a:t>Along with her she took my heart</a:t>
            </a:r>
            <a:br>
              <a:rPr lang="en-US" sz="2000" u="none" dirty="0"/>
            </a:br>
            <a:r>
              <a:rPr lang="en-US" sz="2000" u="none" dirty="0"/>
              <a:t/>
            </a:r>
            <a:br>
              <a:rPr lang="en-US" sz="2000" u="none" dirty="0"/>
            </a:br>
            <a:r>
              <a:rPr lang="en-US" sz="2000" u="none" dirty="0"/>
              <a:t>Rain please tell me now does that seem fair</a:t>
            </a:r>
            <a:br>
              <a:rPr lang="en-US" sz="2000" u="none" dirty="0"/>
            </a:br>
            <a:r>
              <a:rPr lang="en-US" sz="2000" u="none" dirty="0"/>
              <a:t>For her to steal my heart away when she don't care</a:t>
            </a:r>
            <a:br>
              <a:rPr lang="en-US" sz="2000" u="none" dirty="0"/>
            </a:br>
            <a:r>
              <a:rPr lang="en-US" sz="2000" u="none" dirty="0"/>
              <a:t>I can't love another when my hearts somewhere far away</a:t>
            </a:r>
            <a:br>
              <a:rPr lang="en-US" sz="2000" u="none" dirty="0"/>
            </a:br>
            <a:r>
              <a:rPr lang="en-US" sz="2000" u="none" dirty="0" smtClean="0"/>
              <a:t>Pitter </a:t>
            </a:r>
            <a:r>
              <a:rPr lang="en-US" sz="2000" u="none" dirty="0"/>
              <a:t>pater, pitter pate</a:t>
            </a:r>
          </a:p>
          <a:p>
            <a:endParaRPr lang="en-US" sz="2000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76200"/>
            <a:ext cx="44577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none" dirty="0"/>
              <a:t>The only girl I care about has gone away</a:t>
            </a:r>
            <a:br>
              <a:rPr lang="en-US" sz="2000" u="none" dirty="0"/>
            </a:br>
            <a:r>
              <a:rPr lang="en-US" sz="2000" u="none" dirty="0"/>
              <a:t>Looking for a brand new start</a:t>
            </a:r>
            <a:br>
              <a:rPr lang="en-US" sz="2000" u="none" dirty="0"/>
            </a:br>
            <a:r>
              <a:rPr lang="en-US" sz="2000" u="none" dirty="0"/>
              <a:t>But little does she know that when she left that day</a:t>
            </a:r>
            <a:br>
              <a:rPr lang="en-US" sz="2000" u="none" dirty="0"/>
            </a:br>
            <a:r>
              <a:rPr lang="en-US" sz="2000" u="none" dirty="0"/>
              <a:t>Along with her she took my </a:t>
            </a:r>
            <a:r>
              <a:rPr lang="en-US" sz="2000" u="none" dirty="0" smtClean="0"/>
              <a:t>heart</a:t>
            </a:r>
            <a:r>
              <a:rPr lang="en-US" sz="2000" u="none" dirty="0"/>
              <a:t/>
            </a:r>
            <a:br>
              <a:rPr lang="en-US" sz="2000" u="none" dirty="0"/>
            </a:br>
            <a:r>
              <a:rPr lang="en-US" sz="2000" u="none" dirty="0"/>
              <a:t>Rain won't you tell her that I love her so</a:t>
            </a:r>
            <a:br>
              <a:rPr lang="en-US" sz="2000" u="none" dirty="0"/>
            </a:br>
            <a:r>
              <a:rPr lang="en-US" sz="2000" u="none" dirty="0"/>
              <a:t>Please ask the sun to set her heart aglow</a:t>
            </a:r>
            <a:br>
              <a:rPr lang="en-US" sz="2000" u="none" dirty="0"/>
            </a:br>
            <a:r>
              <a:rPr lang="en-US" sz="2000" u="none" dirty="0"/>
              <a:t>Rain in her heart and let the love we knew start to grow</a:t>
            </a:r>
            <a:br>
              <a:rPr lang="en-US" sz="2000" u="none" dirty="0"/>
            </a:br>
            <a:r>
              <a:rPr lang="en-US" sz="2000" u="none" dirty="0"/>
              <a:t/>
            </a:r>
            <a:br>
              <a:rPr lang="en-US" sz="2000" u="none" dirty="0"/>
            </a:br>
            <a:r>
              <a:rPr lang="en-US" sz="2000" u="none" dirty="0"/>
              <a:t>Listen to the rhythm of the falling rain</a:t>
            </a:r>
            <a:br>
              <a:rPr lang="en-US" sz="2000" u="none" dirty="0"/>
            </a:br>
            <a:r>
              <a:rPr lang="en-US" sz="2000" u="none" dirty="0"/>
              <a:t>Telling me just what a fool I've been</a:t>
            </a:r>
            <a:br>
              <a:rPr lang="en-US" sz="2000" u="none" dirty="0"/>
            </a:br>
            <a:r>
              <a:rPr lang="en-US" sz="2000" u="none" dirty="0"/>
              <a:t>I wish that it would go and let me cry in vain</a:t>
            </a:r>
            <a:br>
              <a:rPr lang="en-US" sz="2000" u="none" dirty="0"/>
            </a:br>
            <a:r>
              <a:rPr lang="en-US" sz="2000" u="none" dirty="0"/>
              <a:t>And let me be alone again</a:t>
            </a:r>
            <a:br>
              <a:rPr lang="en-US" sz="2000" u="none" dirty="0"/>
            </a:br>
            <a:r>
              <a:rPr lang="en-US" sz="2000" u="none" dirty="0"/>
              <a:t/>
            </a:r>
            <a:br>
              <a:rPr lang="en-US" sz="2000" u="none" dirty="0"/>
            </a:br>
            <a:r>
              <a:rPr lang="en-US" sz="2000" u="none" dirty="0"/>
              <a:t>Oh, listen to the falling rain</a:t>
            </a:r>
            <a:br>
              <a:rPr lang="en-US" sz="2000" u="none" dirty="0"/>
            </a:br>
            <a:r>
              <a:rPr lang="en-US" sz="2000" u="none" dirty="0"/>
              <a:t>Pitter pater, pitter pater</a:t>
            </a:r>
            <a:br>
              <a:rPr lang="en-US" sz="2000" u="none" dirty="0"/>
            </a:br>
            <a:r>
              <a:rPr lang="en-US" sz="2000" u="none" dirty="0"/>
              <a:t>Oh, oh, oh, listen to the falling rain</a:t>
            </a:r>
          </a:p>
        </p:txBody>
      </p:sp>
      <p:pic>
        <p:nvPicPr>
          <p:cNvPr id="7" name="The Cascades – Rhythm Of The 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6200" y="5353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60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inhyeu(28)8515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63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u="none"/>
              <a:t>Dad is a person _________ is standing behind his daughter.</a:t>
            </a:r>
          </a:p>
        </p:txBody>
      </p:sp>
      <p:sp>
        <p:nvSpPr>
          <p:cNvPr id="21509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743200" y="152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>
            <a:off x="533400" y="1295400"/>
            <a:ext cx="7848600" cy="3733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581275" y="2286000"/>
            <a:ext cx="3514725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Lucky number</a:t>
            </a:r>
          </a:p>
        </p:txBody>
      </p:sp>
      <p:pic>
        <p:nvPicPr>
          <p:cNvPr id="23567" name="j021259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1066800" cy="990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0" y="1295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It rained heavily yesterday , _________the weather bureau predicted fine weather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31242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and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124200" y="24526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>
                <a:solidFill>
                  <a:srgbClr val="0000FF"/>
                </a:solidFill>
              </a:rPr>
              <a:t>but</a:t>
            </a:r>
          </a:p>
        </p:txBody>
      </p:sp>
      <p:sp>
        <p:nvSpPr>
          <p:cNvPr id="23557" name="Text Box 16"/>
          <p:cNvSpPr txBox="1">
            <a:spLocks noChangeArrowheads="1"/>
          </p:cNvSpPr>
          <p:nvPr/>
        </p:nvSpPr>
        <p:spPr bwMode="auto">
          <a:xfrm>
            <a:off x="3048000" y="29860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/>
              <a:t>so</a:t>
            </a:r>
          </a:p>
        </p:txBody>
      </p:sp>
      <p:sp>
        <p:nvSpPr>
          <p:cNvPr id="23558" name="Text Box 17"/>
          <p:cNvSpPr txBox="1">
            <a:spLocks noChangeArrowheads="1"/>
          </p:cNvSpPr>
          <p:nvPr/>
        </p:nvSpPr>
        <p:spPr bwMode="auto">
          <a:xfrm>
            <a:off x="3124200" y="35194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>
                <a:solidFill>
                  <a:srgbClr val="CC6600"/>
                </a:solidFill>
              </a:rPr>
              <a:t> because </a:t>
            </a:r>
          </a:p>
        </p:txBody>
      </p:sp>
      <p:sp>
        <p:nvSpPr>
          <p:cNvPr id="23559" name="AutoShape 1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43600"/>
            <a:ext cx="1981200" cy="914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1"/>
            <a:ext cx="6019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0417 -0.162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san7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304800"/>
            <a:ext cx="1219200" cy="1476375"/>
          </a:xfrm>
          <a:noFill/>
        </p:spPr>
      </p:pic>
      <p:pic>
        <p:nvPicPr>
          <p:cNvPr id="32773" name="Picture 5" descr="asan7x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1371600" cy="1447800"/>
          </a:xfrm>
          <a:noFill/>
        </p:spPr>
      </p:pic>
      <p:pic>
        <p:nvPicPr>
          <p:cNvPr id="32775" name="Picture 7" descr="asanta7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850" y="3822700"/>
            <a:ext cx="1566863" cy="1614488"/>
          </a:xfrm>
          <a:noFill/>
        </p:spPr>
      </p:pic>
      <p:pic>
        <p:nvPicPr>
          <p:cNvPr id="32776" name="Picture 8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Because I love you - Stevie B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1143000" y="1676400"/>
            <a:ext cx="7010400" cy="1800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Homework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1066800" y="4516319"/>
            <a:ext cx="7467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2800" u="none" dirty="0">
                <a:solidFill>
                  <a:srgbClr val="0000FF"/>
                </a:solidFill>
              </a:rPr>
              <a:t>Write the exercises into your </a:t>
            </a:r>
            <a:r>
              <a:rPr lang="en-US" sz="2800" u="none" dirty="0" smtClean="0">
                <a:solidFill>
                  <a:srgbClr val="0000FF"/>
                </a:solidFill>
              </a:rPr>
              <a:t>book.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2800" u="none" dirty="0">
                <a:solidFill>
                  <a:srgbClr val="0000FF"/>
                </a:solidFill>
              </a:rPr>
              <a:t> </a:t>
            </a:r>
            <a:r>
              <a:rPr lang="en-US" sz="2800" u="none" dirty="0" smtClean="0">
                <a:solidFill>
                  <a:srgbClr val="0000FF"/>
                </a:solidFill>
              </a:rPr>
              <a:t>Resee the exercise</a:t>
            </a:r>
            <a:endParaRPr lang="en-US" sz="2800" u="none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2800" u="none" dirty="0" smtClean="0">
                <a:solidFill>
                  <a:srgbClr val="0000FF"/>
                </a:solidFill>
              </a:rPr>
              <a:t>Prepare for the next lesson. Unit 9 Lesson 1: Getting started- Listen and Read</a:t>
            </a:r>
            <a:endParaRPr lang="en-US" sz="2800" u="non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4256" fill="hold"/>
                                        <p:tgtEl>
                                          <p:spTgt spid="327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2374225"/>
            <a:ext cx="9144000" cy="52322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LESSON 5</a:t>
            </a:r>
            <a:r>
              <a:rPr lang="en-US" sz="2800" u="none" dirty="0">
                <a:solidFill>
                  <a:srgbClr val="FF0066"/>
                </a:solidFill>
              </a:rPr>
              <a:t> : </a:t>
            </a:r>
            <a:r>
              <a:rPr lang="en-US" sz="2800" b="1" u="none" dirty="0">
                <a:solidFill>
                  <a:srgbClr val="FF0066"/>
                </a:solidFill>
              </a:rPr>
              <a:t>LANGUAGE FOCUS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8305800" cy="70788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none" dirty="0" smtClean="0">
                <a:solidFill>
                  <a:srgbClr val="0000FF"/>
                </a:solidFill>
              </a:rPr>
              <a:t>     </a:t>
            </a:r>
            <a:r>
              <a:rPr lang="en-US" sz="4000" b="1" u="none" dirty="0" smtClean="0">
                <a:solidFill>
                  <a:srgbClr val="0000FF"/>
                </a:solidFill>
              </a:rPr>
              <a:t>UNIT  </a:t>
            </a:r>
            <a:r>
              <a:rPr lang="en-US" sz="4000" b="1" u="none" dirty="0">
                <a:solidFill>
                  <a:srgbClr val="0000FF"/>
                </a:solidFill>
              </a:rPr>
              <a:t>8 : </a:t>
            </a:r>
            <a:r>
              <a:rPr lang="en-US" sz="4000" b="1" u="none" dirty="0" smtClean="0">
                <a:solidFill>
                  <a:srgbClr val="0000FF"/>
                </a:solidFill>
              </a:rPr>
              <a:t>    CELEBRATIONS</a:t>
            </a:r>
            <a:endParaRPr lang="en-US" sz="4000" b="1" u="non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A- RELATIVE CLAUSES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0" y="990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EX</a:t>
            </a:r>
            <a:r>
              <a:rPr lang="en-US" u="none"/>
              <a:t>:          Te t is                 .           occurs in late January or  early February.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971800" y="100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It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667000" y="13858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which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066800" y="1371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 Tet is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352800" y="13858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occurs in late January or early February.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81000" y="3124200"/>
            <a:ext cx="6781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 dirty="0"/>
              <a:t>1. Easter is a joyful festival. It is celebrated in many countries.</a:t>
            </a:r>
          </a:p>
          <a:p>
            <a:pPr algn="l" eaLnBrk="1" hangingPunct="1">
              <a:spcBef>
                <a:spcPct val="50000"/>
              </a:spcBef>
            </a:pPr>
            <a:endParaRPr lang="en-US" u="none" dirty="0"/>
          </a:p>
          <a:p>
            <a:pPr algn="l" eaLnBrk="1" hangingPunct="1">
              <a:spcBef>
                <a:spcPct val="50000"/>
              </a:spcBef>
            </a:pPr>
            <a:r>
              <a:rPr lang="en-US" b="1" u="none" dirty="0" err="1" smtClean="0"/>
              <a:t>2</a:t>
            </a:r>
            <a:r>
              <a:rPr lang="en-US" u="none" dirty="0" err="1" smtClean="0"/>
              <a:t>.Th</a:t>
            </a:r>
            <a:r>
              <a:rPr lang="vi-VN" u="none" dirty="0" smtClean="0"/>
              <a:t>is</a:t>
            </a:r>
            <a:r>
              <a:rPr lang="en-US" u="none" dirty="0" smtClean="0"/>
              <a:t> </a:t>
            </a:r>
            <a:r>
              <a:rPr lang="en-US" u="none" dirty="0"/>
              <a:t>building is a library . It was built ten years ago.</a:t>
            </a:r>
          </a:p>
          <a:p>
            <a:pPr algn="l"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990600" y="22860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                   is blue .        is on the table.</a:t>
            </a:r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124200" y="2286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It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819400" y="260508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, </a:t>
            </a:r>
            <a:r>
              <a:rPr lang="en-US" b="1">
                <a:solidFill>
                  <a:srgbClr val="FF0066"/>
                </a:solidFill>
              </a:rPr>
              <a:t>which  is  on the table </a:t>
            </a:r>
            <a:r>
              <a:rPr lang="en-US" b="1" u="none">
                <a:solidFill>
                  <a:srgbClr val="FF0066"/>
                </a:solidFill>
              </a:rPr>
              <a:t> ,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5638800" y="26050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is blue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-76200" y="44196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 dirty="0"/>
              <a:t>------&gt;</a:t>
            </a:r>
            <a:r>
              <a:rPr lang="en-US" u="none" dirty="0" err="1" smtClean="0"/>
              <a:t>Th</a:t>
            </a:r>
            <a:r>
              <a:rPr lang="vi-VN" u="none" dirty="0" smtClean="0"/>
              <a:t>is</a:t>
            </a:r>
            <a:r>
              <a:rPr lang="en-US" u="none" dirty="0" smtClean="0"/>
              <a:t> </a:t>
            </a:r>
            <a:r>
              <a:rPr lang="en-US" u="none" dirty="0"/>
              <a:t>building </a:t>
            </a:r>
            <a:r>
              <a:rPr lang="en-US" b="1" u="none" dirty="0">
                <a:solidFill>
                  <a:srgbClr val="FF0066"/>
                </a:solidFill>
              </a:rPr>
              <a:t>, which was built ten years ago,</a:t>
            </a:r>
            <a:r>
              <a:rPr lang="en-US" u="none" dirty="0"/>
              <a:t> is a library.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4495800" y="1843088"/>
            <a:ext cx="182880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Relative clause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0" y="3519488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------&gt;Easter is a joyful festival </a:t>
            </a:r>
            <a:r>
              <a:rPr lang="en-US" b="1" u="none">
                <a:solidFill>
                  <a:srgbClr val="FF0066"/>
                </a:solidFill>
              </a:rPr>
              <a:t>which is celebrated in many countries</a:t>
            </a:r>
            <a:r>
              <a:rPr lang="en-US" b="1" u="none"/>
              <a:t>.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752600" y="990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a festival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990600" y="2286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 dirty="0" err="1" smtClean="0"/>
              <a:t>Th</a:t>
            </a:r>
            <a:r>
              <a:rPr lang="vi-VN" u="none" dirty="0" smtClean="0"/>
              <a:t>is</a:t>
            </a:r>
            <a:r>
              <a:rPr lang="en-US" u="none" dirty="0" smtClean="0"/>
              <a:t> </a:t>
            </a:r>
            <a:r>
              <a:rPr lang="en-US" u="none" dirty="0"/>
              <a:t>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417 0.062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7083 0.051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79" grpId="0"/>
      <p:bldP spid="36879" grpId="1"/>
      <p:bldP spid="36880" grpId="0"/>
      <p:bldP spid="36881" grpId="0"/>
      <p:bldP spid="36882" grpId="0"/>
      <p:bldP spid="36884" grpId="0"/>
      <p:bldP spid="36889" grpId="0"/>
      <p:bldP spid="36893" grpId="0"/>
      <p:bldP spid="36893" grpId="1"/>
      <p:bldP spid="36895" grpId="0"/>
      <p:bldP spid="36898" grpId="0"/>
      <p:bldP spid="36900" grpId="0"/>
      <p:bldP spid="36901" grpId="0" animBg="1"/>
      <p:bldP spid="36903" grpId="0"/>
      <p:bldP spid="36904" grpId="0"/>
      <p:bldP spid="36904" grpId="1"/>
      <p:bldP spid="36904" grpId="2"/>
      <p:bldP spid="36906" grpId="0"/>
      <p:bldP spid="36906" grpId="1"/>
      <p:bldP spid="3690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EX:.      likes playing guitar          lives on Trang Tien  Street.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228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He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Ba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819400" y="6238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,who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429000" y="623888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none">
                <a:solidFill>
                  <a:srgbClr val="FF0066"/>
                </a:solidFill>
              </a:rPr>
              <a:t> lives on Trang Tien Street,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483350" y="623888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none"/>
              <a:t>likes playing guitar.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0" y="16002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Ex: </a:t>
            </a:r>
            <a:r>
              <a:rPr lang="en-US" u="none"/>
              <a:t>Mrs Hoa is                                   is wearing a blue dress.</a:t>
            </a:r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600200" y="1600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the  woman. 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048000" y="1600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She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971800" y="2133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who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33400" y="2133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/>
              <a:t>Mrs Hoa is </a:t>
            </a:r>
            <a:r>
              <a:rPr lang="en-US" b="1">
                <a:solidFill>
                  <a:srgbClr val="FF0066"/>
                </a:solidFill>
              </a:rPr>
              <a:t>the</a:t>
            </a:r>
            <a:r>
              <a:rPr lang="en-US" u="none"/>
              <a:t> </a:t>
            </a:r>
            <a:r>
              <a:rPr lang="en-US" b="1">
                <a:solidFill>
                  <a:srgbClr val="FF0066"/>
                </a:solidFill>
              </a:rPr>
              <a:t>woman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505200" y="2133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is wearing a blue dress.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0" y="2743200"/>
            <a:ext cx="9144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      </a:t>
            </a:r>
            <a:r>
              <a:rPr lang="en-US" u="none"/>
              <a:t>  1.  Lan is the girl . She is sitting behind me.</a:t>
            </a:r>
          </a:p>
          <a:p>
            <a:pPr algn="l" eaLnBrk="1" hangingPunct="1">
              <a:spcBef>
                <a:spcPct val="50000"/>
              </a:spcBef>
            </a:pPr>
            <a:endParaRPr lang="en-US" u="none"/>
          </a:p>
          <a:p>
            <a:pPr algn="l" eaLnBrk="1" hangingPunct="1">
              <a:spcBef>
                <a:spcPct val="50000"/>
              </a:spcBef>
            </a:pPr>
            <a:r>
              <a:rPr lang="en-US" u="none"/>
              <a:t>        2. This is Huong. She is my close friend.</a:t>
            </a:r>
          </a:p>
          <a:p>
            <a:pPr algn="l" eaLnBrk="1" hangingPunct="1">
              <a:spcBef>
                <a:spcPct val="50000"/>
              </a:spcBef>
            </a:pPr>
            <a:endParaRPr lang="en-US" u="none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09600" y="31242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 dirty="0" err="1">
                <a:solidFill>
                  <a:srgbClr val="FF0000"/>
                </a:solidFill>
              </a:rPr>
              <a:t>Lan</a:t>
            </a:r>
            <a:r>
              <a:rPr lang="en-US" u="none" dirty="0">
                <a:solidFill>
                  <a:srgbClr val="FF0000"/>
                </a:solidFill>
              </a:rPr>
              <a:t> is</a:t>
            </a:r>
            <a:r>
              <a:rPr lang="en-US" b="1" u="none" dirty="0">
                <a:solidFill>
                  <a:srgbClr val="FF0000"/>
                </a:solidFill>
              </a:rPr>
              <a:t> </a:t>
            </a:r>
            <a:r>
              <a:rPr lang="en-US" u="none" dirty="0">
                <a:solidFill>
                  <a:srgbClr val="FF0000"/>
                </a:solidFill>
              </a:rPr>
              <a:t>the girl</a:t>
            </a:r>
            <a:r>
              <a:rPr lang="en-US" b="1" u="none" dirty="0">
                <a:solidFill>
                  <a:srgbClr val="FF0000"/>
                </a:solidFill>
              </a:rPr>
              <a:t> </a:t>
            </a:r>
            <a:r>
              <a:rPr lang="en-US" u="none" dirty="0">
                <a:solidFill>
                  <a:srgbClr val="FF0000"/>
                </a:solidFill>
              </a:rPr>
              <a:t> who is sitting behind me.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85800" y="39624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none" dirty="0">
                <a:solidFill>
                  <a:srgbClr val="FF0000"/>
                </a:solidFill>
              </a:rPr>
              <a:t>This is </a:t>
            </a:r>
            <a:r>
              <a:rPr lang="en-US" u="none" dirty="0" err="1">
                <a:solidFill>
                  <a:srgbClr val="FF0000"/>
                </a:solidFill>
              </a:rPr>
              <a:t>Huong</a:t>
            </a:r>
            <a:r>
              <a:rPr lang="en-US" u="none" dirty="0">
                <a:solidFill>
                  <a:srgbClr val="FF0000"/>
                </a:solidFill>
              </a:rPr>
              <a:t> who is my close friend.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2084 0.06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3" grpId="1"/>
      <p:bldP spid="37894" grpId="0"/>
      <p:bldP spid="37894" grpId="1"/>
      <p:bldP spid="37894" grpId="2"/>
      <p:bldP spid="37896" grpId="0"/>
      <p:bldP spid="37898" grpId="0"/>
      <p:bldP spid="37902" grpId="0"/>
      <p:bldP spid="37903" grpId="0"/>
      <p:bldP spid="37903" grpId="1"/>
      <p:bldP spid="37904" grpId="0"/>
      <p:bldP spid="37904" grpId="1"/>
      <p:bldP spid="37905" grpId="0"/>
      <p:bldP spid="37907" grpId="0"/>
      <p:bldP spid="37908" grpId="0"/>
      <p:bldP spid="37909" grpId="0"/>
      <p:bldP spid="37910" grpId="0"/>
      <p:bldP spid="379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>
                <a:solidFill>
                  <a:srgbClr val="FF0066"/>
                </a:solidFill>
              </a:rPr>
              <a:t>1. </a:t>
            </a:r>
            <a:r>
              <a:rPr lang="en-US" b="1">
                <a:solidFill>
                  <a:srgbClr val="FF0066"/>
                </a:solidFill>
              </a:rPr>
              <a:t>JOIN THE SENTENCES. USE RELATIVE CLAUSES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93700"/>
            <a:ext cx="9144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Auld Lang </a:t>
            </a:r>
            <a:r>
              <a:rPr lang="en-US" sz="1600" b="1" u="none" dirty="0" err="1"/>
              <a:t>Syne</a:t>
            </a:r>
            <a:r>
              <a:rPr lang="en-US" sz="1600" b="1" u="none" dirty="0"/>
              <a:t> is a song. Auld Lang </a:t>
            </a:r>
            <a:r>
              <a:rPr lang="en-US" sz="1600" b="1" u="none" dirty="0" err="1"/>
              <a:t>Syne</a:t>
            </a:r>
            <a:r>
              <a:rPr lang="en-US" sz="1600" b="1" u="none" dirty="0"/>
              <a:t> is sung on New Year’s Eve.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This watch is a gift. The watch was given to me by my aunt on my 14</a:t>
            </a:r>
            <a:r>
              <a:rPr lang="en-US" sz="1600" b="1" u="none" baseline="30000" dirty="0"/>
              <a:t>th</a:t>
            </a:r>
            <a:r>
              <a:rPr lang="en-US" sz="1600" b="1" u="none" dirty="0"/>
              <a:t> birhtday.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My  friend Tom can compose songs . Tom sings Western folk songs very well.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400" b="1" u="none" dirty="0"/>
              <a:t>We often go to the town cultural house. The town  cultural house always opens on public holidays</a:t>
            </a:r>
            <a:r>
              <a:rPr lang="en-US" sz="1600" b="1" u="none" dirty="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I like reading books. Books tell about different peoples and their cultures.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On my mom’s birthday my dad gave her roses. The roses were very sweet and beautiful.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Judy liked the full-moon festival very much. The festival is celebrated in mid-fall.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1600" b="1" u="none" dirty="0"/>
              <a:t>Tomorrow I’ll go to the airport to meet my friends. My friends come to stay with us during the Christmas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endParaRPr lang="en-US" sz="1600" b="1" u="none" dirty="0"/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endParaRPr lang="en-US" sz="1600" b="1" u="none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Auld Lang Syne is a  song </a:t>
            </a:r>
            <a:r>
              <a:rPr lang="en-US" u="none">
                <a:solidFill>
                  <a:srgbClr val="FF0066"/>
                </a:solidFill>
              </a:rPr>
              <a:t>which is sung on New year’s Eve.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This watch is a  gift </a:t>
            </a:r>
            <a:r>
              <a:rPr lang="en-US" u="none">
                <a:solidFill>
                  <a:srgbClr val="FF0066"/>
                </a:solidFill>
              </a:rPr>
              <a:t>which was given to me by my aunt on my 14</a:t>
            </a:r>
            <a:r>
              <a:rPr lang="en-US" u="none" baseline="30000">
                <a:solidFill>
                  <a:srgbClr val="FF0066"/>
                </a:solidFill>
              </a:rPr>
              <a:t>th</a:t>
            </a:r>
            <a:r>
              <a:rPr lang="en-US" u="none">
                <a:solidFill>
                  <a:srgbClr val="FF0066"/>
                </a:solidFill>
              </a:rPr>
              <a:t> birthday.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-76200" y="22240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      My  friend Tom, </a:t>
            </a:r>
            <a:r>
              <a:rPr lang="en-US" u="none">
                <a:solidFill>
                  <a:srgbClr val="FF0066"/>
                </a:solidFill>
              </a:rPr>
              <a:t>who sings </a:t>
            </a:r>
            <a:r>
              <a:rPr lang="en-US" sz="1600" u="none">
                <a:solidFill>
                  <a:srgbClr val="FF0066"/>
                </a:solidFill>
              </a:rPr>
              <a:t>Western folk  songs,</a:t>
            </a:r>
            <a:r>
              <a:rPr lang="en-US" sz="1600" u="none"/>
              <a:t> very well  </a:t>
            </a:r>
            <a:r>
              <a:rPr lang="en-US" u="none"/>
              <a:t>can compose songs 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2971800"/>
            <a:ext cx="845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u="none" dirty="0"/>
              <a:t>We often go to the town </a:t>
            </a:r>
            <a:r>
              <a:rPr lang="en-US" sz="1600" u="none" dirty="0" err="1"/>
              <a:t>cutural</a:t>
            </a:r>
            <a:r>
              <a:rPr lang="en-US" sz="1600" u="none" dirty="0"/>
              <a:t> house, </a:t>
            </a:r>
            <a:r>
              <a:rPr lang="en-US" sz="1600" u="none" dirty="0">
                <a:solidFill>
                  <a:srgbClr val="FF0000"/>
                </a:solidFill>
              </a:rPr>
              <a:t>which always opens on public holidays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81000" y="37338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I like reading books </a:t>
            </a:r>
            <a:r>
              <a:rPr lang="en-US" u="none">
                <a:solidFill>
                  <a:srgbClr val="FF0066"/>
                </a:solidFill>
              </a:rPr>
              <a:t> which tell about different peoles and their cultures.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u="none"/>
              <a:t>On my mom’s birthday my dad gave her roses ,</a:t>
            </a:r>
            <a:r>
              <a:rPr lang="en-US" sz="1600" u="none">
                <a:solidFill>
                  <a:srgbClr val="FF0066"/>
                </a:solidFill>
              </a:rPr>
              <a:t>which were very sweet and beautiful.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none"/>
              <a:t>Judy liked the full – moon festival </a:t>
            </a:r>
            <a:r>
              <a:rPr lang="en-US" u="none">
                <a:solidFill>
                  <a:srgbClr val="FF0066"/>
                </a:solidFill>
              </a:rPr>
              <a:t>,which is celebrated in mid- fall, </a:t>
            </a:r>
            <a:r>
              <a:rPr lang="en-US" u="none"/>
              <a:t>very much 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1000" y="6048375"/>
            <a:ext cx="891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Tomorrow I’ll go to the airport to meet my friends, </a:t>
            </a:r>
            <a:r>
              <a:rPr lang="en-US" sz="1600" b="1" u="none">
                <a:solidFill>
                  <a:srgbClr val="FF0066"/>
                </a:solidFill>
              </a:rPr>
              <a:t>who come to stay with us during the Christmas.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3" grpId="0"/>
      <p:bldP spid="4104" grpId="0"/>
      <p:bldP spid="4105" grpId="0"/>
      <p:bldP spid="4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Tinhyeu(28)8515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0" y="762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u="none">
                <a:solidFill>
                  <a:srgbClr val="0000FF"/>
                </a:solidFill>
              </a:rPr>
              <a:t> 2. Describe each of the people in the pictures. Use relative clause.</a:t>
            </a:r>
          </a:p>
        </p:txBody>
      </p:sp>
      <p:pic>
        <p:nvPicPr>
          <p:cNvPr id="8196" name="Picture 19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34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4191000" y="2438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1600200" y="1143000"/>
            <a:ext cx="3124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2766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524000" y="3886200"/>
            <a:ext cx="2971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495800" y="21336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I/ the boy/wear / a white T-shirt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I am the boy who is wearing a white T -shirt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495800" y="3505200"/>
            <a:ext cx="426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Mom/ the woman / sit / an armchair.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495800" y="38862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Mom is the woman who is sitting on an armchair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479925" y="4572000"/>
            <a:ext cx="466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b="1" u="none"/>
              <a:t>Linda / the girl / give /  her mom / a gift</a:t>
            </a:r>
          </a:p>
        </p:txBody>
      </p:sp>
      <p:sp>
        <p:nvSpPr>
          <p:cNvPr id="8206" name="Text Box 34"/>
          <p:cNvSpPr txBox="1">
            <a:spLocks noChangeArrowheads="1"/>
          </p:cNvSpPr>
          <p:nvPr/>
        </p:nvSpPr>
        <p:spPr bwMode="auto">
          <a:xfrm>
            <a:off x="9051925" y="5980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 u="none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4343400" y="5029200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Linda is the girl who is giving  her mom a gift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648200" y="838200"/>
            <a:ext cx="441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Dad / the man / stand / his daughter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419600" y="1219200"/>
            <a:ext cx="472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u="none"/>
              <a:t>Dad is the man who is standing behind his daughter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  <p:bldP spid="6165" grpId="0" animBg="1"/>
      <p:bldP spid="6166" grpId="0" animBg="1"/>
      <p:bldP spid="6167" grpId="0" animBg="1"/>
      <p:bldP spid="6168" grpId="0"/>
      <p:bldP spid="6170" grpId="0"/>
      <p:bldP spid="6171" grpId="0"/>
      <p:bldP spid="6172" grpId="0"/>
      <p:bldP spid="6176" grpId="0" build="allAtOnce"/>
      <p:bldP spid="6179" grpId="0"/>
      <p:bldP spid="6180" grpId="0"/>
      <p:bldP spid="6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886200" y="5257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352800" y="3352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590800" y="685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752600" y="19812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62400" y="3810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Uncle John / the man / wear/ a pink jumper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962400" y="83820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Uncle John is the man who is wearing a pink jumper.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191000" y="1600200"/>
            <a:ext cx="510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Grandmother / the woman / give / Jack / a gift.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67200" y="2057400"/>
            <a:ext cx="487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Grandmother is the woman who is givingJack  a gift.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343400" y="3200400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Aunt Judy / the woman / hold / Jack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267200" y="3702050"/>
            <a:ext cx="502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u="none"/>
              <a:t>My Aunt Judy is the woman who is holding Jack.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343400" y="48006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u="none"/>
              <a:t>Jack /the boy / sit / his mother’s lap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267200" y="5334000"/>
            <a:ext cx="480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u="none"/>
              <a:t>Jack is the boy who is sitting on his mother’s lap.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" decel="100000"/>
                                        <p:tgtEl>
                                          <p:spTgt spid="8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2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" decel="100000"/>
                                        <p:tgtEl>
                                          <p:spTgt spid="82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3" grpId="0"/>
      <p:bldP spid="8204" grpId="0"/>
      <p:bldP spid="8206" grpId="0"/>
      <p:bldP spid="8207" grpId="0"/>
      <p:bldP spid="8208" grpId="0"/>
      <p:bldP spid="8209" grpId="0"/>
      <p:bldP spid="8211" grpId="0"/>
      <p:bldP spid="8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u="none">
                <a:solidFill>
                  <a:srgbClr val="FF0066"/>
                </a:solidFill>
              </a:rPr>
              <a:t>B. </a:t>
            </a:r>
            <a:r>
              <a:rPr lang="en-US" sz="4000" b="1">
                <a:solidFill>
                  <a:srgbClr val="FF0066"/>
                </a:solidFill>
              </a:rPr>
              <a:t>Adverb clauses of concession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08150" y="1185863"/>
            <a:ext cx="5895975" cy="5191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u="none">
                <a:solidFill>
                  <a:schemeClr val="bg1"/>
                </a:solidFill>
              </a:rPr>
              <a:t>Although / Even though /  Though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8686800" cy="7016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u="none"/>
              <a:t>EX : a/  Thu Ha is not satisfied with her preparations for Tet . Thu Ha has decorated her house and made plenty of cakes.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u="none"/>
              <a:t>Thu Ha is not satisfied with her preparations for Tet  </a:t>
            </a:r>
            <a:r>
              <a:rPr lang="en-US" sz="2000" b="1" u="none">
                <a:solidFill>
                  <a:srgbClr val="FF0066"/>
                </a:solidFill>
              </a:rPr>
              <a:t>though </a:t>
            </a:r>
            <a:r>
              <a:rPr lang="en-US" sz="2000" b="1" u="none"/>
              <a:t>she  has decorated her house and made plenty of cakes.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04800" y="4235450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u="none">
                <a:solidFill>
                  <a:srgbClr val="FF0066"/>
                </a:solidFill>
              </a:rPr>
              <a:t>Though </a:t>
            </a:r>
            <a:r>
              <a:rPr lang="en-US" sz="2000" b="1" u="none">
                <a:solidFill>
                  <a:schemeClr val="bg1"/>
                </a:solidFill>
              </a:rPr>
              <a:t>Thu Ha has decorated the house and made plenty of cakes</a:t>
            </a:r>
            <a:r>
              <a:rPr lang="en-US" sz="2000" b="1" u="none">
                <a:solidFill>
                  <a:srgbClr val="FF0066"/>
                </a:solidFill>
              </a:rPr>
              <a:t>,</a:t>
            </a:r>
            <a:r>
              <a:rPr lang="en-US" sz="2000" b="1" u="none">
                <a:solidFill>
                  <a:schemeClr val="bg1"/>
                </a:solidFill>
              </a:rPr>
              <a:t> she is not  satisfied with her preparations for tet.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animBg="1"/>
      <p:bldP spid="19464" grpId="0" animBg="1"/>
      <p:bldP spid="19467" grpId="0"/>
      <p:bldP spid="194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0&quot;/&gt;&lt;/object&gt;&lt;object type=&quot;3&quot; unique_id=&quot;10022&quot;&gt;&lt;property id=&quot;20148&quot; value=&quot;5&quot;/&gt;&lt;property id=&quot;20300&quot; value=&quot;Slide 19&quot;/&gt;&lt;property id=&quot;20307&quot; value=&quot;269&quot;/&gt;&lt;/object&gt;&lt;object type=&quot;3&quot; unique_id=&quot;10023&quot;&gt;&lt;property id=&quot;20148&quot; value=&quot;5&quot;/&gt;&lt;property id=&quot;20300&quot; value=&quot;Slide 20&quot;/&gt;&lt;property id=&quot;20307&quot; value=&quot;283&quot;/&gt;&lt;/object&gt;&lt;object type=&quot;3&quot; unique_id=&quot;10024&quot;&gt;&lt;property id=&quot;20148&quot; value=&quot;5&quot;/&gt;&lt;property id=&quot;20300&quot; value=&quot;Slide 21&quot;/&gt;&lt;property id=&quot;20307&quot; value=&quot;275&quot;/&gt;&lt;/object&gt;&lt;object type=&quot;3&quot; unique_id=&quot;10025&quot;&gt;&lt;property id=&quot;20148&quot; value=&quot;5&quot;/&gt;&lt;property id=&quot;20300&quot; value=&quot;Slide 22&quot;/&gt;&lt;property id=&quot;20307&quot; value=&quot;266&quot;/&gt;&lt;/object&gt;&lt;object type=&quot;3&quot; unique_id=&quot;10026&quot;&gt;&lt;property id=&quot;20148&quot; value=&quot;5&quot;/&gt;&lt;property id=&quot;20300&quot; value=&quot;Slide 23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1345</Words>
  <Application>Microsoft Office PowerPoint</Application>
  <PresentationFormat>On-screen Show (4:3)</PresentationFormat>
  <Paragraphs>155</Paragraphs>
  <Slides>23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Estrangelo Edessa</vt:lpstr>
      <vt:lpstr>Impact</vt:lpstr>
      <vt:lpstr>VNI-Centur</vt:lpstr>
      <vt:lpstr>Default Design</vt:lpstr>
      <vt:lpstr>PowerPoint Presentation</vt:lpstr>
      <vt:lpstr>RHYTHM OF THE 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VS9 Win 8.1</cp:lastModifiedBy>
  <cp:revision>259</cp:revision>
  <dcterms:created xsi:type="dcterms:W3CDTF">2005-08-18T17:12:55Z</dcterms:created>
  <dcterms:modified xsi:type="dcterms:W3CDTF">2016-03-06T16:24:29Z</dcterms:modified>
</cp:coreProperties>
</file>